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57" r:id="rId6"/>
    <p:sldId id="272" r:id="rId7"/>
    <p:sldId id="288" r:id="rId8"/>
    <p:sldId id="258" r:id="rId9"/>
    <p:sldId id="262" r:id="rId10"/>
    <p:sldId id="290" r:id="rId11"/>
    <p:sldId id="289" r:id="rId12"/>
    <p:sldId id="273" r:id="rId13"/>
    <p:sldId id="274" r:id="rId14"/>
    <p:sldId id="281" r:id="rId15"/>
    <p:sldId id="280" r:id="rId16"/>
    <p:sldId id="287" r:id="rId17"/>
    <p:sldId id="275" r:id="rId18"/>
    <p:sldId id="276" r:id="rId19"/>
    <p:sldId id="278" r:id="rId20"/>
    <p:sldId id="286" r:id="rId21"/>
    <p:sldId id="268" r:id="rId22"/>
    <p:sldId id="269" r:id="rId23"/>
    <p:sldId id="282" r:id="rId24"/>
    <p:sldId id="283" r:id="rId25"/>
    <p:sldId id="28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70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756BE5-A99A-40FE-8532-A9D8545C1CD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44DDEE1-BBB0-4520-AE16-F781D85D8CB0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CPU</a:t>
          </a:r>
        </a:p>
      </dgm:t>
    </dgm:pt>
    <dgm:pt modelId="{18F15FBA-A085-4FC4-AA05-145A489F2B5B}" type="parTrans" cxnId="{C415AADE-BE6D-40E4-9C01-EE5E34BF3F17}">
      <dgm:prSet/>
      <dgm:spPr/>
      <dgm:t>
        <a:bodyPr/>
        <a:lstStyle/>
        <a:p>
          <a:endParaRPr lang="en-US"/>
        </a:p>
      </dgm:t>
    </dgm:pt>
    <dgm:pt modelId="{39D6A397-0898-4E83-927B-48BE6AF20154}" type="sibTrans" cxnId="{C415AADE-BE6D-40E4-9C01-EE5E34BF3F17}">
      <dgm:prSet/>
      <dgm:spPr/>
      <dgm:t>
        <a:bodyPr/>
        <a:lstStyle/>
        <a:p>
          <a:endParaRPr lang="en-US"/>
        </a:p>
      </dgm:t>
    </dgm:pt>
    <dgm:pt modelId="{B17009B8-97BE-4609-87CC-BACDFAA7EE02}">
      <dgm:prSet phldrT="[Text]"/>
      <dgm:spPr>
        <a:solidFill>
          <a:schemeClr val="tx1">
            <a:lumMod val="85000"/>
            <a:lumOff val="15000"/>
          </a:schemeClr>
        </a:solidFill>
      </dgm:spPr>
      <dgm:t>
        <a:bodyPr/>
        <a:lstStyle/>
        <a:p>
          <a:r>
            <a:rPr lang="en-US" dirty="0"/>
            <a:t>GPU</a:t>
          </a:r>
        </a:p>
      </dgm:t>
    </dgm:pt>
    <dgm:pt modelId="{0EB8F388-B348-4D1E-AE0F-EFF2A0B2E677}" type="parTrans" cxnId="{E1002E89-2770-4D1A-8567-CA2D2DD564A6}">
      <dgm:prSet/>
      <dgm:spPr/>
      <dgm:t>
        <a:bodyPr/>
        <a:lstStyle/>
        <a:p>
          <a:endParaRPr lang="en-US"/>
        </a:p>
      </dgm:t>
    </dgm:pt>
    <dgm:pt modelId="{495E0DC7-D0BE-4ACB-8CAF-A1CE97B10185}" type="sibTrans" cxnId="{E1002E89-2770-4D1A-8567-CA2D2DD564A6}">
      <dgm:prSet/>
      <dgm:spPr/>
      <dgm:t>
        <a:bodyPr/>
        <a:lstStyle/>
        <a:p>
          <a:endParaRPr lang="en-US"/>
        </a:p>
      </dgm:t>
    </dgm:pt>
    <dgm:pt modelId="{9DE4AC5B-C6AA-4656-A5F1-E72539DB66EC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dirty="0"/>
            <a:t>Display</a:t>
          </a:r>
        </a:p>
      </dgm:t>
    </dgm:pt>
    <dgm:pt modelId="{A60E3823-5052-43B3-9A5D-83A1FE47B15B}" type="parTrans" cxnId="{A0062057-2DE3-43A9-ABA9-4B608C38AF0C}">
      <dgm:prSet/>
      <dgm:spPr/>
      <dgm:t>
        <a:bodyPr/>
        <a:lstStyle/>
        <a:p>
          <a:endParaRPr lang="en-US"/>
        </a:p>
      </dgm:t>
    </dgm:pt>
    <dgm:pt modelId="{D419B1B4-C516-4012-8198-BBDA03A0C44A}" type="sibTrans" cxnId="{A0062057-2DE3-43A9-ABA9-4B608C38AF0C}">
      <dgm:prSet/>
      <dgm:spPr/>
      <dgm:t>
        <a:bodyPr/>
        <a:lstStyle/>
        <a:p>
          <a:endParaRPr lang="en-US"/>
        </a:p>
      </dgm:t>
    </dgm:pt>
    <dgm:pt modelId="{7CAA077B-F573-4CE1-8867-CBD9232D6CD1}" type="pres">
      <dgm:prSet presAssocID="{7B756BE5-A99A-40FE-8532-A9D8545C1CD8}" presName="Name0" presStyleCnt="0">
        <dgm:presLayoutVars>
          <dgm:dir/>
          <dgm:resizeHandles val="exact"/>
        </dgm:presLayoutVars>
      </dgm:prSet>
      <dgm:spPr/>
    </dgm:pt>
    <dgm:pt modelId="{4E976525-A725-4BDE-AD54-DD421F2DE0A3}" type="pres">
      <dgm:prSet presAssocID="{544DDEE1-BBB0-4520-AE16-F781D85D8CB0}" presName="node" presStyleLbl="node1" presStyleIdx="0" presStyleCnt="3">
        <dgm:presLayoutVars>
          <dgm:bulletEnabled val="1"/>
        </dgm:presLayoutVars>
      </dgm:prSet>
      <dgm:spPr/>
    </dgm:pt>
    <dgm:pt modelId="{9826EF01-7B0F-467B-8B48-7D89F5D34C9D}" type="pres">
      <dgm:prSet presAssocID="{39D6A397-0898-4E83-927B-48BE6AF20154}" presName="sibTrans" presStyleLbl="sibTrans2D1" presStyleIdx="0" presStyleCnt="2"/>
      <dgm:spPr/>
    </dgm:pt>
    <dgm:pt modelId="{2FBA5B98-5875-4C22-B261-BE70F3E93781}" type="pres">
      <dgm:prSet presAssocID="{39D6A397-0898-4E83-927B-48BE6AF20154}" presName="connectorText" presStyleLbl="sibTrans2D1" presStyleIdx="0" presStyleCnt="2"/>
      <dgm:spPr/>
    </dgm:pt>
    <dgm:pt modelId="{4CCFB777-8FE7-495F-B859-0057C8D33CC3}" type="pres">
      <dgm:prSet presAssocID="{B17009B8-97BE-4609-87CC-BACDFAA7EE02}" presName="node" presStyleLbl="node1" presStyleIdx="1" presStyleCnt="3">
        <dgm:presLayoutVars>
          <dgm:bulletEnabled val="1"/>
        </dgm:presLayoutVars>
      </dgm:prSet>
      <dgm:spPr/>
    </dgm:pt>
    <dgm:pt modelId="{B85FB54B-48A8-4A07-8394-060E0D96865F}" type="pres">
      <dgm:prSet presAssocID="{495E0DC7-D0BE-4ACB-8CAF-A1CE97B10185}" presName="sibTrans" presStyleLbl="sibTrans2D1" presStyleIdx="1" presStyleCnt="2"/>
      <dgm:spPr/>
    </dgm:pt>
    <dgm:pt modelId="{E2ABE979-6F06-4E2E-A680-71B7CC94162D}" type="pres">
      <dgm:prSet presAssocID="{495E0DC7-D0BE-4ACB-8CAF-A1CE97B10185}" presName="connectorText" presStyleLbl="sibTrans2D1" presStyleIdx="1" presStyleCnt="2"/>
      <dgm:spPr/>
    </dgm:pt>
    <dgm:pt modelId="{7B23D09B-893A-4E86-BEAC-CA6197581C11}" type="pres">
      <dgm:prSet presAssocID="{9DE4AC5B-C6AA-4656-A5F1-E72539DB66EC}" presName="node" presStyleLbl="node1" presStyleIdx="2" presStyleCnt="3">
        <dgm:presLayoutVars>
          <dgm:bulletEnabled val="1"/>
        </dgm:presLayoutVars>
      </dgm:prSet>
      <dgm:spPr/>
    </dgm:pt>
  </dgm:ptLst>
  <dgm:cxnLst>
    <dgm:cxn modelId="{CBC81A43-D982-4334-B933-D2F3DDCBD223}" type="presOf" srcId="{7B756BE5-A99A-40FE-8532-A9D8545C1CD8}" destId="{7CAA077B-F573-4CE1-8867-CBD9232D6CD1}" srcOrd="0" destOrd="0" presId="urn:microsoft.com/office/officeart/2005/8/layout/process1"/>
    <dgm:cxn modelId="{919F5749-4AFB-48CC-850B-5A546CECCEF6}" type="presOf" srcId="{39D6A397-0898-4E83-927B-48BE6AF20154}" destId="{9826EF01-7B0F-467B-8B48-7D89F5D34C9D}" srcOrd="0" destOrd="0" presId="urn:microsoft.com/office/officeart/2005/8/layout/process1"/>
    <dgm:cxn modelId="{A0062057-2DE3-43A9-ABA9-4B608C38AF0C}" srcId="{7B756BE5-A99A-40FE-8532-A9D8545C1CD8}" destId="{9DE4AC5B-C6AA-4656-A5F1-E72539DB66EC}" srcOrd="2" destOrd="0" parTransId="{A60E3823-5052-43B3-9A5D-83A1FE47B15B}" sibTransId="{D419B1B4-C516-4012-8198-BBDA03A0C44A}"/>
    <dgm:cxn modelId="{E1002E89-2770-4D1A-8567-CA2D2DD564A6}" srcId="{7B756BE5-A99A-40FE-8532-A9D8545C1CD8}" destId="{B17009B8-97BE-4609-87CC-BACDFAA7EE02}" srcOrd="1" destOrd="0" parTransId="{0EB8F388-B348-4D1E-AE0F-EFF2A0B2E677}" sibTransId="{495E0DC7-D0BE-4ACB-8CAF-A1CE97B10185}"/>
    <dgm:cxn modelId="{D34E198C-B007-4F5F-B1F7-E3F9694BF065}" type="presOf" srcId="{B17009B8-97BE-4609-87CC-BACDFAA7EE02}" destId="{4CCFB777-8FE7-495F-B859-0057C8D33CC3}" srcOrd="0" destOrd="0" presId="urn:microsoft.com/office/officeart/2005/8/layout/process1"/>
    <dgm:cxn modelId="{7DC70A96-5B85-4F31-9BE8-A6FF42E3B958}" type="presOf" srcId="{544DDEE1-BBB0-4520-AE16-F781D85D8CB0}" destId="{4E976525-A725-4BDE-AD54-DD421F2DE0A3}" srcOrd="0" destOrd="0" presId="urn:microsoft.com/office/officeart/2005/8/layout/process1"/>
    <dgm:cxn modelId="{C0E55FC0-1F74-4AF0-A40E-95AA3F15861A}" type="presOf" srcId="{495E0DC7-D0BE-4ACB-8CAF-A1CE97B10185}" destId="{B85FB54B-48A8-4A07-8394-060E0D96865F}" srcOrd="0" destOrd="0" presId="urn:microsoft.com/office/officeart/2005/8/layout/process1"/>
    <dgm:cxn modelId="{E9CF2EC4-D3F0-493A-8AA5-A8D2B5A54F54}" type="presOf" srcId="{495E0DC7-D0BE-4ACB-8CAF-A1CE97B10185}" destId="{E2ABE979-6F06-4E2E-A680-71B7CC94162D}" srcOrd="1" destOrd="0" presId="urn:microsoft.com/office/officeart/2005/8/layout/process1"/>
    <dgm:cxn modelId="{E5326CCD-9AE3-42EE-94A9-A6FDEA9B9C71}" type="presOf" srcId="{9DE4AC5B-C6AA-4656-A5F1-E72539DB66EC}" destId="{7B23D09B-893A-4E86-BEAC-CA6197581C11}" srcOrd="0" destOrd="0" presId="urn:microsoft.com/office/officeart/2005/8/layout/process1"/>
    <dgm:cxn modelId="{C415AADE-BE6D-40E4-9C01-EE5E34BF3F17}" srcId="{7B756BE5-A99A-40FE-8532-A9D8545C1CD8}" destId="{544DDEE1-BBB0-4520-AE16-F781D85D8CB0}" srcOrd="0" destOrd="0" parTransId="{18F15FBA-A085-4FC4-AA05-145A489F2B5B}" sibTransId="{39D6A397-0898-4E83-927B-48BE6AF20154}"/>
    <dgm:cxn modelId="{E8D3F8F2-CC4D-455A-BD72-85ED18F40D38}" type="presOf" srcId="{39D6A397-0898-4E83-927B-48BE6AF20154}" destId="{2FBA5B98-5875-4C22-B261-BE70F3E93781}" srcOrd="1" destOrd="0" presId="urn:microsoft.com/office/officeart/2005/8/layout/process1"/>
    <dgm:cxn modelId="{7003FA5C-F7BD-4805-87BB-CA76197AF791}" type="presParOf" srcId="{7CAA077B-F573-4CE1-8867-CBD9232D6CD1}" destId="{4E976525-A725-4BDE-AD54-DD421F2DE0A3}" srcOrd="0" destOrd="0" presId="urn:microsoft.com/office/officeart/2005/8/layout/process1"/>
    <dgm:cxn modelId="{738A10D0-BE5C-42EE-AC75-8388382DE2AC}" type="presParOf" srcId="{7CAA077B-F573-4CE1-8867-CBD9232D6CD1}" destId="{9826EF01-7B0F-467B-8B48-7D89F5D34C9D}" srcOrd="1" destOrd="0" presId="urn:microsoft.com/office/officeart/2005/8/layout/process1"/>
    <dgm:cxn modelId="{87DF9A47-7B85-4595-8A03-991AC0304A3F}" type="presParOf" srcId="{9826EF01-7B0F-467B-8B48-7D89F5D34C9D}" destId="{2FBA5B98-5875-4C22-B261-BE70F3E93781}" srcOrd="0" destOrd="0" presId="urn:microsoft.com/office/officeart/2005/8/layout/process1"/>
    <dgm:cxn modelId="{7F874F29-FB95-4C14-877F-09AA02E70C3B}" type="presParOf" srcId="{7CAA077B-F573-4CE1-8867-CBD9232D6CD1}" destId="{4CCFB777-8FE7-495F-B859-0057C8D33CC3}" srcOrd="2" destOrd="0" presId="urn:microsoft.com/office/officeart/2005/8/layout/process1"/>
    <dgm:cxn modelId="{8F211519-E266-457B-A178-9CA1F8679C74}" type="presParOf" srcId="{7CAA077B-F573-4CE1-8867-CBD9232D6CD1}" destId="{B85FB54B-48A8-4A07-8394-060E0D96865F}" srcOrd="3" destOrd="0" presId="urn:microsoft.com/office/officeart/2005/8/layout/process1"/>
    <dgm:cxn modelId="{B01CE8E6-D5B8-465E-8684-E98A698F85C4}" type="presParOf" srcId="{B85FB54B-48A8-4A07-8394-060E0D96865F}" destId="{E2ABE979-6F06-4E2E-A680-71B7CC94162D}" srcOrd="0" destOrd="0" presId="urn:microsoft.com/office/officeart/2005/8/layout/process1"/>
    <dgm:cxn modelId="{A49A4D84-2E71-46E3-B614-FFD439DB87D3}" type="presParOf" srcId="{7CAA077B-F573-4CE1-8867-CBD9232D6CD1}" destId="{7B23D09B-893A-4E86-BEAC-CA6197581C11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976525-A725-4BDE-AD54-DD421F2DE0A3}">
      <dsp:nvSpPr>
        <dsp:cNvPr id="0" name=""/>
        <dsp:cNvSpPr/>
      </dsp:nvSpPr>
      <dsp:spPr>
        <a:xfrm>
          <a:off x="7143" y="68423"/>
          <a:ext cx="2135187" cy="1281112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CPU</a:t>
          </a:r>
        </a:p>
      </dsp:txBody>
      <dsp:txXfrm>
        <a:off x="44665" y="105945"/>
        <a:ext cx="2060143" cy="1206068"/>
      </dsp:txXfrm>
    </dsp:sp>
    <dsp:sp modelId="{9826EF01-7B0F-467B-8B48-7D89F5D34C9D}">
      <dsp:nvSpPr>
        <dsp:cNvPr id="0" name=""/>
        <dsp:cNvSpPr/>
      </dsp:nvSpPr>
      <dsp:spPr>
        <a:xfrm>
          <a:off x="2355850" y="444216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2355850" y="550121"/>
        <a:ext cx="316861" cy="317716"/>
      </dsp:txXfrm>
    </dsp:sp>
    <dsp:sp modelId="{4CCFB777-8FE7-495F-B859-0057C8D33CC3}">
      <dsp:nvSpPr>
        <dsp:cNvPr id="0" name=""/>
        <dsp:cNvSpPr/>
      </dsp:nvSpPr>
      <dsp:spPr>
        <a:xfrm>
          <a:off x="2996406" y="68423"/>
          <a:ext cx="2135187" cy="1281112"/>
        </a:xfrm>
        <a:prstGeom prst="roundRect">
          <a:avLst>
            <a:gd name="adj" fmla="val 1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GPU</a:t>
          </a:r>
        </a:p>
      </dsp:txBody>
      <dsp:txXfrm>
        <a:off x="3033928" y="105945"/>
        <a:ext cx="2060143" cy="1206068"/>
      </dsp:txXfrm>
    </dsp:sp>
    <dsp:sp modelId="{B85FB54B-48A8-4A07-8394-060E0D96865F}">
      <dsp:nvSpPr>
        <dsp:cNvPr id="0" name=""/>
        <dsp:cNvSpPr/>
      </dsp:nvSpPr>
      <dsp:spPr>
        <a:xfrm>
          <a:off x="5345112" y="444216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5345112" y="550121"/>
        <a:ext cx="316861" cy="317716"/>
      </dsp:txXfrm>
    </dsp:sp>
    <dsp:sp modelId="{7B23D09B-893A-4E86-BEAC-CA6197581C11}">
      <dsp:nvSpPr>
        <dsp:cNvPr id="0" name=""/>
        <dsp:cNvSpPr/>
      </dsp:nvSpPr>
      <dsp:spPr>
        <a:xfrm>
          <a:off x="5985668" y="68423"/>
          <a:ext cx="2135187" cy="128111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Display</a:t>
          </a:r>
        </a:p>
      </dsp:txBody>
      <dsp:txXfrm>
        <a:off x="6023190" y="105945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g>
</file>

<file path=ppt/media/image18.png>
</file>

<file path=ppt/media/image19.jpg>
</file>

<file path=ppt/media/image2.svg>
</file>

<file path=ppt/media/image20.pn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10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36635824/how-to-scale-a-model-in-opengl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4434840"/>
            <a:ext cx="5261811" cy="1122202"/>
          </a:xfrm>
        </p:spPr>
        <p:txBody>
          <a:bodyPr/>
          <a:lstStyle/>
          <a:p>
            <a:r>
              <a:rPr lang="en-US" dirty="0"/>
              <a:t>Direct3d11 Renderer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/>
          <a:p>
            <a:r>
              <a:rPr lang="en-US" dirty="0"/>
              <a:t>William Little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030F7-3D80-2D9D-C664-40FB4F491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86650" y="1371401"/>
            <a:ext cx="2647950" cy="781447"/>
          </a:xfrm>
        </p:spPr>
        <p:txBody>
          <a:bodyPr/>
          <a:lstStyle/>
          <a:p>
            <a:pPr algn="ctr"/>
            <a:r>
              <a:rPr lang="en-US" sz="4400" dirty="0"/>
              <a:t>Context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36EA8E-9B5C-9846-ADCD-6F36AFFC9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0652" y="2654233"/>
            <a:ext cx="5165395" cy="2281707"/>
          </a:xfrm>
        </p:spPr>
        <p:txBody>
          <a:bodyPr>
            <a:noAutofit/>
          </a:bodyPr>
          <a:lstStyle/>
          <a:p>
            <a:r>
              <a:rPr lang="en-US" sz="3000" dirty="0"/>
              <a:t>The ID3D11DeviceContext interface is used to set render states, bind resources to the graphics pipeline, and issue rendering commands.</a:t>
            </a:r>
          </a:p>
        </p:txBody>
      </p:sp>
      <p:pic>
        <p:nvPicPr>
          <p:cNvPr id="5" name="Picture 4" descr="Metallic spheres connected in mesh">
            <a:extLst>
              <a:ext uri="{FF2B5EF4-FFF2-40B4-BE49-F238E27FC236}">
                <a16:creationId xmlns:a16="http://schemas.microsoft.com/office/drawing/2014/main" id="{1BB4C22C-D571-FC01-4088-395D29FF9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1" r="16798"/>
          <a:stretch/>
        </p:blipFill>
        <p:spPr>
          <a:xfrm>
            <a:off x="450376" y="582305"/>
            <a:ext cx="5645624" cy="576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074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A76AE-E3B4-3E2F-4791-5C0673DA7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643" y="260597"/>
            <a:ext cx="4774714" cy="730646"/>
          </a:xfrm>
        </p:spPr>
        <p:txBody>
          <a:bodyPr/>
          <a:lstStyle/>
          <a:p>
            <a:pPr algn="ctr"/>
            <a:r>
              <a:rPr lang="en-US" dirty="0"/>
              <a:t>Double Buffering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691A4-2AE5-D046-2828-101AB54BE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76" y="1841169"/>
            <a:ext cx="4774714" cy="3565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85E768-FD79-9E47-E27F-302783F76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9710" y="1826772"/>
            <a:ext cx="4774714" cy="3579837"/>
          </a:xfrm>
          <a:prstGeom prst="rect">
            <a:avLst/>
          </a:prstGeom>
        </p:spPr>
      </p:pic>
      <p:sp>
        <p:nvSpPr>
          <p:cNvPr id="22" name="Graphic 20" descr="Line arrow: Counter-clockwise curve with solid fill">
            <a:extLst>
              <a:ext uri="{FF2B5EF4-FFF2-40B4-BE49-F238E27FC236}">
                <a16:creationId xmlns:a16="http://schemas.microsoft.com/office/drawing/2014/main" id="{0A80753A-FA03-C250-D513-3816E7E3BB43}"/>
              </a:ext>
            </a:extLst>
          </p:cNvPr>
          <p:cNvSpPr/>
          <p:nvPr/>
        </p:nvSpPr>
        <p:spPr>
          <a:xfrm rot="4608624" flipH="1">
            <a:off x="5803788" y="2043522"/>
            <a:ext cx="637073" cy="1535203"/>
          </a:xfrm>
          <a:custGeom>
            <a:avLst/>
            <a:gdLst>
              <a:gd name="connsiteX0" fmla="*/ 174830 w 601424"/>
              <a:gd name="connsiteY0" fmla="*/ 106646 h 1535203"/>
              <a:gd name="connsiteX1" fmla="*/ 405605 w 601424"/>
              <a:gd name="connsiteY1" fmla="*/ 108394 h 1535203"/>
              <a:gd name="connsiteX2" fmla="*/ 458054 w 601424"/>
              <a:gd name="connsiteY2" fmla="*/ 55945 h 1535203"/>
              <a:gd name="connsiteX3" fmla="*/ 405605 w 601424"/>
              <a:gd name="connsiteY3" fmla="*/ 3497 h 1535203"/>
              <a:gd name="connsiteX4" fmla="*/ 55945 w 601424"/>
              <a:gd name="connsiteY4" fmla="*/ 0 h 1535203"/>
              <a:gd name="connsiteX5" fmla="*/ 22728 w 601424"/>
              <a:gd name="connsiteY5" fmla="*/ 12238 h 1535203"/>
              <a:gd name="connsiteX6" fmla="*/ 19231 w 601424"/>
              <a:gd name="connsiteY6" fmla="*/ 15735 h 1535203"/>
              <a:gd name="connsiteX7" fmla="*/ 13986 w 601424"/>
              <a:gd name="connsiteY7" fmla="*/ 20980 h 1535203"/>
              <a:gd name="connsiteX8" fmla="*/ 12238 w 601424"/>
              <a:gd name="connsiteY8" fmla="*/ 24476 h 1535203"/>
              <a:gd name="connsiteX9" fmla="*/ 10490 w 601424"/>
              <a:gd name="connsiteY9" fmla="*/ 27973 h 1535203"/>
              <a:gd name="connsiteX10" fmla="*/ 3497 w 601424"/>
              <a:gd name="connsiteY10" fmla="*/ 52449 h 1535203"/>
              <a:gd name="connsiteX11" fmla="*/ 0 w 601424"/>
              <a:gd name="connsiteY11" fmla="*/ 402108 h 1535203"/>
              <a:gd name="connsiteX12" fmla="*/ 52449 w 601424"/>
              <a:gd name="connsiteY12" fmla="*/ 454557 h 1535203"/>
              <a:gd name="connsiteX13" fmla="*/ 104898 w 601424"/>
              <a:gd name="connsiteY13" fmla="*/ 402108 h 1535203"/>
              <a:gd name="connsiteX14" fmla="*/ 106646 w 601424"/>
              <a:gd name="connsiteY14" fmla="*/ 185319 h 1535203"/>
              <a:gd name="connsiteX15" fmla="*/ 494768 w 601424"/>
              <a:gd name="connsiteY15" fmla="*/ 980794 h 1535203"/>
              <a:gd name="connsiteX16" fmla="*/ 374135 w 601424"/>
              <a:gd name="connsiteY16" fmla="*/ 1461575 h 1535203"/>
              <a:gd name="connsiteX17" fmla="*/ 398611 w 601424"/>
              <a:gd name="connsiteY17" fmla="*/ 1529759 h 1535203"/>
              <a:gd name="connsiteX18" fmla="*/ 468543 w 601424"/>
              <a:gd name="connsiteY18" fmla="*/ 1507031 h 1535203"/>
              <a:gd name="connsiteX19" fmla="*/ 599665 w 601424"/>
              <a:gd name="connsiteY19" fmla="*/ 987787 h 1535203"/>
              <a:gd name="connsiteX20" fmla="*/ 174830 w 601424"/>
              <a:gd name="connsiteY20" fmla="*/ 106646 h 153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1424" h="1535203">
                <a:moveTo>
                  <a:pt x="174830" y="106646"/>
                </a:moveTo>
                <a:lnTo>
                  <a:pt x="405605" y="108394"/>
                </a:lnTo>
                <a:cubicBezTo>
                  <a:pt x="435326" y="108394"/>
                  <a:pt x="458054" y="85666"/>
                  <a:pt x="458054" y="55945"/>
                </a:cubicBezTo>
                <a:cubicBezTo>
                  <a:pt x="458054" y="26224"/>
                  <a:pt x="435326" y="3497"/>
                  <a:pt x="405605" y="3497"/>
                </a:cubicBezTo>
                <a:lnTo>
                  <a:pt x="55945" y="0"/>
                </a:lnTo>
                <a:cubicBezTo>
                  <a:pt x="43707" y="0"/>
                  <a:pt x="33218" y="3497"/>
                  <a:pt x="22728" y="12238"/>
                </a:cubicBezTo>
                <a:cubicBezTo>
                  <a:pt x="20980" y="12238"/>
                  <a:pt x="20980" y="13986"/>
                  <a:pt x="19231" y="15735"/>
                </a:cubicBezTo>
                <a:cubicBezTo>
                  <a:pt x="17483" y="17483"/>
                  <a:pt x="15735" y="17483"/>
                  <a:pt x="13986" y="20980"/>
                </a:cubicBezTo>
                <a:cubicBezTo>
                  <a:pt x="13986" y="20980"/>
                  <a:pt x="12238" y="22728"/>
                  <a:pt x="12238" y="24476"/>
                </a:cubicBezTo>
                <a:cubicBezTo>
                  <a:pt x="12238" y="24476"/>
                  <a:pt x="10490" y="26224"/>
                  <a:pt x="10490" y="27973"/>
                </a:cubicBezTo>
                <a:cubicBezTo>
                  <a:pt x="5245" y="34966"/>
                  <a:pt x="3497" y="43707"/>
                  <a:pt x="3497" y="52449"/>
                </a:cubicBezTo>
                <a:lnTo>
                  <a:pt x="0" y="402108"/>
                </a:lnTo>
                <a:cubicBezTo>
                  <a:pt x="0" y="431829"/>
                  <a:pt x="22728" y="454557"/>
                  <a:pt x="52449" y="454557"/>
                </a:cubicBezTo>
                <a:cubicBezTo>
                  <a:pt x="82170" y="454557"/>
                  <a:pt x="104898" y="431829"/>
                  <a:pt x="104898" y="402108"/>
                </a:cubicBezTo>
                <a:lnTo>
                  <a:pt x="106646" y="185319"/>
                </a:lnTo>
                <a:cubicBezTo>
                  <a:pt x="381128" y="375884"/>
                  <a:pt x="512251" y="643373"/>
                  <a:pt x="494768" y="980794"/>
                </a:cubicBezTo>
                <a:cubicBezTo>
                  <a:pt x="484278" y="1146882"/>
                  <a:pt x="444067" y="1309474"/>
                  <a:pt x="374135" y="1461575"/>
                </a:cubicBezTo>
                <a:cubicBezTo>
                  <a:pt x="361897" y="1487800"/>
                  <a:pt x="372387" y="1517521"/>
                  <a:pt x="398611" y="1529759"/>
                </a:cubicBezTo>
                <a:cubicBezTo>
                  <a:pt x="423088" y="1541997"/>
                  <a:pt x="454557" y="1533255"/>
                  <a:pt x="468543" y="1507031"/>
                </a:cubicBezTo>
                <a:cubicBezTo>
                  <a:pt x="543720" y="1344440"/>
                  <a:pt x="589176" y="1167862"/>
                  <a:pt x="599665" y="987787"/>
                </a:cubicBezTo>
                <a:cubicBezTo>
                  <a:pt x="613652" y="730788"/>
                  <a:pt x="550713" y="370639"/>
                  <a:pt x="174830" y="106646"/>
                </a:cubicBezTo>
                <a:close/>
              </a:path>
            </a:pathLst>
          </a:custGeom>
          <a:solidFill>
            <a:schemeClr val="tx2"/>
          </a:solidFill>
          <a:ln w="17463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Graphic 20" descr="Line arrow: Counter-clockwise curve with solid fill">
            <a:extLst>
              <a:ext uri="{FF2B5EF4-FFF2-40B4-BE49-F238E27FC236}">
                <a16:creationId xmlns:a16="http://schemas.microsoft.com/office/drawing/2014/main" id="{2FA00AFA-EE1C-D764-0FFF-320545A6D548}"/>
              </a:ext>
            </a:extLst>
          </p:cNvPr>
          <p:cNvSpPr/>
          <p:nvPr/>
        </p:nvSpPr>
        <p:spPr>
          <a:xfrm rot="15280830" flipH="1">
            <a:off x="5751139" y="3498757"/>
            <a:ext cx="637073" cy="1535203"/>
          </a:xfrm>
          <a:custGeom>
            <a:avLst/>
            <a:gdLst>
              <a:gd name="connsiteX0" fmla="*/ 174830 w 601424"/>
              <a:gd name="connsiteY0" fmla="*/ 106646 h 1535203"/>
              <a:gd name="connsiteX1" fmla="*/ 405605 w 601424"/>
              <a:gd name="connsiteY1" fmla="*/ 108394 h 1535203"/>
              <a:gd name="connsiteX2" fmla="*/ 458054 w 601424"/>
              <a:gd name="connsiteY2" fmla="*/ 55945 h 1535203"/>
              <a:gd name="connsiteX3" fmla="*/ 405605 w 601424"/>
              <a:gd name="connsiteY3" fmla="*/ 3497 h 1535203"/>
              <a:gd name="connsiteX4" fmla="*/ 55945 w 601424"/>
              <a:gd name="connsiteY4" fmla="*/ 0 h 1535203"/>
              <a:gd name="connsiteX5" fmla="*/ 22728 w 601424"/>
              <a:gd name="connsiteY5" fmla="*/ 12238 h 1535203"/>
              <a:gd name="connsiteX6" fmla="*/ 19231 w 601424"/>
              <a:gd name="connsiteY6" fmla="*/ 15735 h 1535203"/>
              <a:gd name="connsiteX7" fmla="*/ 13986 w 601424"/>
              <a:gd name="connsiteY7" fmla="*/ 20980 h 1535203"/>
              <a:gd name="connsiteX8" fmla="*/ 12238 w 601424"/>
              <a:gd name="connsiteY8" fmla="*/ 24476 h 1535203"/>
              <a:gd name="connsiteX9" fmla="*/ 10490 w 601424"/>
              <a:gd name="connsiteY9" fmla="*/ 27973 h 1535203"/>
              <a:gd name="connsiteX10" fmla="*/ 3497 w 601424"/>
              <a:gd name="connsiteY10" fmla="*/ 52449 h 1535203"/>
              <a:gd name="connsiteX11" fmla="*/ 0 w 601424"/>
              <a:gd name="connsiteY11" fmla="*/ 402108 h 1535203"/>
              <a:gd name="connsiteX12" fmla="*/ 52449 w 601424"/>
              <a:gd name="connsiteY12" fmla="*/ 454557 h 1535203"/>
              <a:gd name="connsiteX13" fmla="*/ 104898 w 601424"/>
              <a:gd name="connsiteY13" fmla="*/ 402108 h 1535203"/>
              <a:gd name="connsiteX14" fmla="*/ 106646 w 601424"/>
              <a:gd name="connsiteY14" fmla="*/ 185319 h 1535203"/>
              <a:gd name="connsiteX15" fmla="*/ 494768 w 601424"/>
              <a:gd name="connsiteY15" fmla="*/ 980794 h 1535203"/>
              <a:gd name="connsiteX16" fmla="*/ 374135 w 601424"/>
              <a:gd name="connsiteY16" fmla="*/ 1461575 h 1535203"/>
              <a:gd name="connsiteX17" fmla="*/ 398611 w 601424"/>
              <a:gd name="connsiteY17" fmla="*/ 1529759 h 1535203"/>
              <a:gd name="connsiteX18" fmla="*/ 468543 w 601424"/>
              <a:gd name="connsiteY18" fmla="*/ 1507031 h 1535203"/>
              <a:gd name="connsiteX19" fmla="*/ 599665 w 601424"/>
              <a:gd name="connsiteY19" fmla="*/ 987787 h 1535203"/>
              <a:gd name="connsiteX20" fmla="*/ 174830 w 601424"/>
              <a:gd name="connsiteY20" fmla="*/ 106646 h 153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1424" h="1535203">
                <a:moveTo>
                  <a:pt x="174830" y="106646"/>
                </a:moveTo>
                <a:lnTo>
                  <a:pt x="405605" y="108394"/>
                </a:lnTo>
                <a:cubicBezTo>
                  <a:pt x="435326" y="108394"/>
                  <a:pt x="458054" y="85666"/>
                  <a:pt x="458054" y="55945"/>
                </a:cubicBezTo>
                <a:cubicBezTo>
                  <a:pt x="458054" y="26224"/>
                  <a:pt x="435326" y="3497"/>
                  <a:pt x="405605" y="3497"/>
                </a:cubicBezTo>
                <a:lnTo>
                  <a:pt x="55945" y="0"/>
                </a:lnTo>
                <a:cubicBezTo>
                  <a:pt x="43707" y="0"/>
                  <a:pt x="33218" y="3497"/>
                  <a:pt x="22728" y="12238"/>
                </a:cubicBezTo>
                <a:cubicBezTo>
                  <a:pt x="20980" y="12238"/>
                  <a:pt x="20980" y="13986"/>
                  <a:pt x="19231" y="15735"/>
                </a:cubicBezTo>
                <a:cubicBezTo>
                  <a:pt x="17483" y="17483"/>
                  <a:pt x="15735" y="17483"/>
                  <a:pt x="13986" y="20980"/>
                </a:cubicBezTo>
                <a:cubicBezTo>
                  <a:pt x="13986" y="20980"/>
                  <a:pt x="12238" y="22728"/>
                  <a:pt x="12238" y="24476"/>
                </a:cubicBezTo>
                <a:cubicBezTo>
                  <a:pt x="12238" y="24476"/>
                  <a:pt x="10490" y="26224"/>
                  <a:pt x="10490" y="27973"/>
                </a:cubicBezTo>
                <a:cubicBezTo>
                  <a:pt x="5245" y="34966"/>
                  <a:pt x="3497" y="43707"/>
                  <a:pt x="3497" y="52449"/>
                </a:cubicBezTo>
                <a:lnTo>
                  <a:pt x="0" y="402108"/>
                </a:lnTo>
                <a:cubicBezTo>
                  <a:pt x="0" y="431829"/>
                  <a:pt x="22728" y="454557"/>
                  <a:pt x="52449" y="454557"/>
                </a:cubicBezTo>
                <a:cubicBezTo>
                  <a:pt x="82170" y="454557"/>
                  <a:pt x="104898" y="431829"/>
                  <a:pt x="104898" y="402108"/>
                </a:cubicBezTo>
                <a:lnTo>
                  <a:pt x="106646" y="185319"/>
                </a:lnTo>
                <a:cubicBezTo>
                  <a:pt x="381128" y="375884"/>
                  <a:pt x="512251" y="643373"/>
                  <a:pt x="494768" y="980794"/>
                </a:cubicBezTo>
                <a:cubicBezTo>
                  <a:pt x="484278" y="1146882"/>
                  <a:pt x="444067" y="1309474"/>
                  <a:pt x="374135" y="1461575"/>
                </a:cubicBezTo>
                <a:cubicBezTo>
                  <a:pt x="361897" y="1487800"/>
                  <a:pt x="372387" y="1517521"/>
                  <a:pt x="398611" y="1529759"/>
                </a:cubicBezTo>
                <a:cubicBezTo>
                  <a:pt x="423088" y="1541997"/>
                  <a:pt x="454557" y="1533255"/>
                  <a:pt x="468543" y="1507031"/>
                </a:cubicBezTo>
                <a:cubicBezTo>
                  <a:pt x="543720" y="1344440"/>
                  <a:pt x="589176" y="1167862"/>
                  <a:pt x="599665" y="987787"/>
                </a:cubicBezTo>
                <a:cubicBezTo>
                  <a:pt x="613652" y="730788"/>
                  <a:pt x="550713" y="370639"/>
                  <a:pt x="174830" y="106646"/>
                </a:cubicBezTo>
                <a:close/>
              </a:path>
            </a:pathLst>
          </a:custGeom>
          <a:solidFill>
            <a:schemeClr val="tx2"/>
          </a:solidFill>
          <a:ln w="17463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37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A76AE-E3B4-3E2F-4791-5C0673DA7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26691" y="195283"/>
            <a:ext cx="3952875" cy="730646"/>
          </a:xfrm>
        </p:spPr>
        <p:txBody>
          <a:bodyPr/>
          <a:lstStyle/>
          <a:p>
            <a:r>
              <a:rPr lang="en-US" dirty="0"/>
              <a:t>Swap Chain</a:t>
            </a:r>
          </a:p>
        </p:txBody>
      </p:sp>
      <p:pic>
        <p:nvPicPr>
          <p:cNvPr id="27" name="Picture 26" descr="A picture containing text&#10;&#10;Description automatically generated">
            <a:extLst>
              <a:ext uri="{FF2B5EF4-FFF2-40B4-BE49-F238E27FC236}">
                <a16:creationId xmlns:a16="http://schemas.microsoft.com/office/drawing/2014/main" id="{E90E2AAB-2781-4EFC-2D91-BE02C850A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43" y="1006871"/>
            <a:ext cx="7061113" cy="5338543"/>
          </a:xfrm>
          <a:prstGeom prst="rect">
            <a:avLst/>
          </a:prstGeom>
        </p:spPr>
      </p:pic>
      <p:pic>
        <p:nvPicPr>
          <p:cNvPr id="29" name="Picture 28" descr="A picture containing text&#10;&#10;Description automatically generated">
            <a:extLst>
              <a:ext uri="{FF2B5EF4-FFF2-40B4-BE49-F238E27FC236}">
                <a16:creationId xmlns:a16="http://schemas.microsoft.com/office/drawing/2014/main" id="{FEB18BBE-ECC0-2203-731F-E1A947064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443" y="1006871"/>
            <a:ext cx="7061113" cy="531894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B9D32EB-4D61-4DA3-27E3-86B618341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5443" y="1006871"/>
            <a:ext cx="7061113" cy="5272771"/>
          </a:xfrm>
          <a:prstGeom prst="rect">
            <a:avLst/>
          </a:prstGeom>
        </p:spPr>
      </p:pic>
      <p:pic>
        <p:nvPicPr>
          <p:cNvPr id="33" name="Picture 32" descr="A picture containing text&#10;&#10;Description automatically generated">
            <a:extLst>
              <a:ext uri="{FF2B5EF4-FFF2-40B4-BE49-F238E27FC236}">
                <a16:creationId xmlns:a16="http://schemas.microsoft.com/office/drawing/2014/main" id="{07AE9D85-5DBD-0B5C-762E-85A63965B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5443" y="1006872"/>
            <a:ext cx="7061113" cy="5311834"/>
          </a:xfrm>
          <a:prstGeom prst="rect">
            <a:avLst/>
          </a:prstGeom>
        </p:spPr>
      </p:pic>
      <p:pic>
        <p:nvPicPr>
          <p:cNvPr id="35" name="Picture 34" descr="A picture containing text&#10;&#10;Description automatically generated">
            <a:extLst>
              <a:ext uri="{FF2B5EF4-FFF2-40B4-BE49-F238E27FC236}">
                <a16:creationId xmlns:a16="http://schemas.microsoft.com/office/drawing/2014/main" id="{99BB9632-6C6D-5882-6C3F-C767D01679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65443" y="1006871"/>
            <a:ext cx="7061113" cy="529052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D19AD4F-5854-7871-0BC9-BC53F5FF77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5443" y="1006870"/>
            <a:ext cx="7061113" cy="530292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C1E8B801-5A2A-C8C4-2AB5-3A76276D6D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5443" y="1006869"/>
            <a:ext cx="7061113" cy="53243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76F9B7A-C4C7-F34C-CDBE-32044373F2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65443" y="1006869"/>
            <a:ext cx="7070579" cy="531183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834CA25-1517-6F76-5636-66CEB4DB7D6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55978" y="1006869"/>
            <a:ext cx="7094303" cy="531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148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9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7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6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A76AE-E3B4-3E2F-4791-5C0673DA7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643" y="260597"/>
            <a:ext cx="4774714" cy="730646"/>
          </a:xfrm>
        </p:spPr>
        <p:txBody>
          <a:bodyPr/>
          <a:lstStyle/>
          <a:p>
            <a:pPr algn="ctr"/>
            <a:r>
              <a:rPr lang="en-US" dirty="0"/>
              <a:t>What is a Shader?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F90027-3829-92E7-62DD-45FB88986D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8" t="5285" r="2499" b="8336"/>
          <a:stretch/>
        </p:blipFill>
        <p:spPr>
          <a:xfrm>
            <a:off x="468573" y="3043450"/>
            <a:ext cx="11254854" cy="1737815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B53A7C28-AB94-BEA4-511F-FFB1DE6F3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7362" y="1502015"/>
            <a:ext cx="7417276" cy="1030662"/>
          </a:xfrm>
        </p:spPr>
        <p:txBody>
          <a:bodyPr>
            <a:noAutofit/>
          </a:bodyPr>
          <a:lstStyle/>
          <a:p>
            <a:pPr algn="ctr"/>
            <a:r>
              <a:rPr lang="en-US" sz="3000" dirty="0"/>
              <a:t>A simple program (in HLSL) which take an input, processes it, and gives an output.</a:t>
            </a:r>
          </a:p>
        </p:txBody>
      </p:sp>
    </p:spTree>
    <p:extLst>
      <p:ext uri="{BB962C8B-B14F-4D97-AF65-F5344CB8AC3E}">
        <p14:creationId xmlns:p14="http://schemas.microsoft.com/office/powerpoint/2010/main" val="1661273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030F7-3D80-2D9D-C664-40FB4F491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9588" y="650543"/>
            <a:ext cx="2817552" cy="1261195"/>
          </a:xfrm>
        </p:spPr>
        <p:txBody>
          <a:bodyPr/>
          <a:lstStyle/>
          <a:p>
            <a:pPr algn="ctr"/>
            <a:r>
              <a:rPr lang="en-US" sz="4400" dirty="0"/>
              <a:t>Vertex Shader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36EA8E-9B5C-9846-ADCD-6F36AFFC9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3500" y="2181112"/>
            <a:ext cx="3791521" cy="3405372"/>
          </a:xfrm>
        </p:spPr>
        <p:txBody>
          <a:bodyPr>
            <a:noAutofit/>
          </a:bodyPr>
          <a:lstStyle/>
          <a:p>
            <a:r>
              <a:rPr lang="en-US" sz="3000" dirty="0"/>
              <a:t>The vertex shader processes vertices</a:t>
            </a:r>
          </a:p>
          <a:p>
            <a:endParaRPr lang="en-US" sz="3000" dirty="0"/>
          </a:p>
          <a:p>
            <a:r>
              <a:rPr lang="en-US" sz="3000" dirty="0"/>
              <a:t>Translates, rotates, and scales vertices to build the perspective view</a:t>
            </a:r>
          </a:p>
          <a:p>
            <a:endParaRPr lang="en-US" sz="3000" dirty="0"/>
          </a:p>
        </p:txBody>
      </p:sp>
      <p:pic>
        <p:nvPicPr>
          <p:cNvPr id="4" name="Picture 3" descr="A picture containing microphone&#10;&#10;Description automatically generated">
            <a:extLst>
              <a:ext uri="{FF2B5EF4-FFF2-40B4-BE49-F238E27FC236}">
                <a16:creationId xmlns:a16="http://schemas.microsoft.com/office/drawing/2014/main" id="{FFA02FBB-BCEC-32D5-5CC5-9D65266B5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66" y="813401"/>
            <a:ext cx="6954006" cy="523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381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A76AE-E3B4-3E2F-4791-5C0673DA7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750" y="276225"/>
            <a:ext cx="3952875" cy="730646"/>
          </a:xfrm>
        </p:spPr>
        <p:txBody>
          <a:bodyPr/>
          <a:lstStyle/>
          <a:p>
            <a:pPr algn="ctr"/>
            <a:r>
              <a:rPr lang="en-US" dirty="0"/>
              <a:t>Vertex Shader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E1D72-DC51-9F82-021A-19170F234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0049" y="1447403"/>
            <a:ext cx="7858126" cy="457597"/>
          </a:xfrm>
        </p:spPr>
        <p:txBody>
          <a:bodyPr>
            <a:noAutofit/>
          </a:bodyPr>
          <a:lstStyle/>
          <a:p>
            <a:r>
              <a:rPr lang="en-US" sz="3000" dirty="0"/>
              <a:t>Objects are created and stored in local space.</a:t>
            </a:r>
          </a:p>
          <a:p>
            <a:r>
              <a:rPr lang="en-US" sz="3000" dirty="0"/>
              <a:t>They need to be moved to world space, then view space, then projection space.</a:t>
            </a:r>
          </a:p>
        </p:txBody>
      </p:sp>
      <p:pic>
        <p:nvPicPr>
          <p:cNvPr id="5" name="Picture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85E4387A-702D-23A6-B4EB-078548A49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0049" y="1143312"/>
            <a:ext cx="10158730" cy="49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225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A76AE-E3B4-3E2F-4791-5C0673DA7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749" y="1019066"/>
            <a:ext cx="3952875" cy="730646"/>
          </a:xfrm>
        </p:spPr>
        <p:txBody>
          <a:bodyPr/>
          <a:lstStyle/>
          <a:p>
            <a:pPr algn="ctr"/>
            <a:r>
              <a:rPr lang="en-US" dirty="0"/>
              <a:t>Pixel Shader</a:t>
            </a:r>
          </a:p>
        </p:txBody>
      </p:sp>
      <p:pic>
        <p:nvPicPr>
          <p:cNvPr id="9" name="Picture 8" descr="A picture containing text, envelope, businesscard&#10;&#10;Description automatically generated">
            <a:extLst>
              <a:ext uri="{FF2B5EF4-FFF2-40B4-BE49-F238E27FC236}">
                <a16:creationId xmlns:a16="http://schemas.microsoft.com/office/drawing/2014/main" id="{C2D68263-3152-DBFF-65D2-AA4AEAC1B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885" y="381567"/>
            <a:ext cx="2736291" cy="2736291"/>
          </a:xfrm>
          <a:prstGeom prst="rect">
            <a:avLst/>
          </a:prstGeom>
        </p:spPr>
      </p:pic>
      <p:pic>
        <p:nvPicPr>
          <p:cNvPr id="11" name="Picture 10" descr="A picture containing container, box&#10;&#10;Description automatically generated">
            <a:extLst>
              <a:ext uri="{FF2B5EF4-FFF2-40B4-BE49-F238E27FC236}">
                <a16:creationId xmlns:a16="http://schemas.microsoft.com/office/drawing/2014/main" id="{8A9C95E1-51FE-1BFA-7F5B-4153A0100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8678" y="381567"/>
            <a:ext cx="2736290" cy="2736290"/>
          </a:xfrm>
          <a:prstGeom prst="rect">
            <a:avLst/>
          </a:prstGeom>
        </p:spPr>
      </p:pic>
      <p:pic>
        <p:nvPicPr>
          <p:cNvPr id="13" name="Picture 12" descr="A picture containing text, box&#10;&#10;Description automatically generated">
            <a:extLst>
              <a:ext uri="{FF2B5EF4-FFF2-40B4-BE49-F238E27FC236}">
                <a16:creationId xmlns:a16="http://schemas.microsoft.com/office/drawing/2014/main" id="{BADC84AF-5A79-6BD9-0C19-FEAA61618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1885" y="3429000"/>
            <a:ext cx="2736291" cy="2736291"/>
          </a:xfrm>
          <a:prstGeom prst="rect">
            <a:avLst/>
          </a:prstGeom>
        </p:spPr>
      </p:pic>
      <p:pic>
        <p:nvPicPr>
          <p:cNvPr id="15" name="Picture 14" descr="A picture containing text, sky, box, outdoor&#10;&#10;Description automatically generated">
            <a:extLst>
              <a:ext uri="{FF2B5EF4-FFF2-40B4-BE49-F238E27FC236}">
                <a16:creationId xmlns:a16="http://schemas.microsoft.com/office/drawing/2014/main" id="{4562537D-5984-8A43-D0AC-036DE4D689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8678" y="3429000"/>
            <a:ext cx="2736290" cy="2736290"/>
          </a:xfrm>
          <a:prstGeom prst="rect">
            <a:avLst/>
          </a:prstGeom>
        </p:spPr>
      </p:pic>
      <p:sp>
        <p:nvSpPr>
          <p:cNvPr id="16" name="Subtitle 2">
            <a:extLst>
              <a:ext uri="{FF2B5EF4-FFF2-40B4-BE49-F238E27FC236}">
                <a16:creationId xmlns:a16="http://schemas.microsoft.com/office/drawing/2014/main" id="{88A2E23B-2BD4-256B-738A-CD322E8751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1" y="2290564"/>
            <a:ext cx="3143252" cy="2276872"/>
          </a:xfrm>
        </p:spPr>
        <p:txBody>
          <a:bodyPr>
            <a:noAutofit/>
          </a:bodyPr>
          <a:lstStyle/>
          <a:p>
            <a:r>
              <a:rPr lang="en-US" sz="3000" dirty="0"/>
              <a:t>Determines color based 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Texture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Lighting</a:t>
            </a:r>
          </a:p>
        </p:txBody>
      </p:sp>
    </p:spTree>
    <p:extLst>
      <p:ext uri="{BB962C8B-B14F-4D97-AF65-F5344CB8AC3E}">
        <p14:creationId xmlns:p14="http://schemas.microsoft.com/office/powerpoint/2010/main" val="1550790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A76AE-E3B4-3E2F-4791-5C0673DA7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3303" y="354843"/>
            <a:ext cx="4345391" cy="653342"/>
          </a:xfrm>
        </p:spPr>
        <p:txBody>
          <a:bodyPr/>
          <a:lstStyle/>
          <a:p>
            <a:pPr algn="ctr"/>
            <a:r>
              <a:rPr lang="en-US" dirty="0" err="1"/>
              <a:t>Phong</a:t>
            </a:r>
            <a:r>
              <a:rPr lang="en-US" dirty="0"/>
              <a:t> Lighting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88A2E23B-2BD4-256B-738A-CD322E8751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4372" y="4353635"/>
            <a:ext cx="3143252" cy="1332917"/>
          </a:xfrm>
        </p:spPr>
        <p:txBody>
          <a:bodyPr>
            <a:noAutofit/>
          </a:bodyPr>
          <a:lstStyle/>
          <a:p>
            <a:pPr algn="ctr"/>
            <a:r>
              <a:rPr lang="en-US" sz="3000" dirty="0"/>
              <a:t>Developed by</a:t>
            </a:r>
          </a:p>
          <a:p>
            <a:pPr algn="ctr"/>
            <a:r>
              <a:rPr lang="en-US" sz="3000" dirty="0"/>
              <a:t>Bui </a:t>
            </a:r>
            <a:r>
              <a:rPr lang="en-US" sz="3000" dirty="0" err="1"/>
              <a:t>Tuong</a:t>
            </a:r>
            <a:r>
              <a:rPr lang="en-US" sz="3000" dirty="0"/>
              <a:t> </a:t>
            </a:r>
            <a:r>
              <a:rPr lang="en-US" sz="3000" dirty="0" err="1"/>
              <a:t>Phong</a:t>
            </a:r>
            <a:endParaRPr lang="en-US" sz="3000" dirty="0"/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8D92A85-5B16-1D1D-C0BB-00E45D25C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284" y="1288450"/>
            <a:ext cx="9171428" cy="2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269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D044-C704-4974-935B-AE3D7EFC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314826" cy="728663"/>
          </a:xfrm>
        </p:spPr>
        <p:txBody>
          <a:bodyPr>
            <a:normAutofit/>
          </a:bodyPr>
          <a:lstStyle/>
          <a:p>
            <a:r>
              <a:rPr lang="en-US" sz="4400" dirty="0"/>
              <a:t>Technologies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CA5BC-A843-6F56-976A-CBDF395C68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2876" y="728662"/>
            <a:ext cx="6501687" cy="5242929"/>
          </a:xfrm>
        </p:spPr>
        <p:txBody>
          <a:bodyPr anchor="t">
            <a:noAutofit/>
          </a:bodyPr>
          <a:lstStyle/>
          <a:p>
            <a:r>
              <a:rPr lang="en-US" sz="3600" dirty="0"/>
              <a:t>Project Technologies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Development Tools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Visual Studio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Visual Studio Graphics Analyzer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RenderDoc</a:t>
            </a:r>
            <a:endParaRPr lang="en-US" sz="2800" dirty="0"/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C5D54333-DF1F-0A47-79A9-81E7C1FE3D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942961"/>
              </p:ext>
            </p:extLst>
          </p:nvPr>
        </p:nvGraphicFramePr>
        <p:xfrm>
          <a:off x="5282876" y="1484776"/>
          <a:ext cx="643631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8155">
                  <a:extLst>
                    <a:ext uri="{9D8B030D-6E8A-4147-A177-3AD203B41FA5}">
                      <a16:colId xmlns:a16="http://schemas.microsoft.com/office/drawing/2014/main" val="1363007109"/>
                    </a:ext>
                  </a:extLst>
                </a:gridCol>
                <a:gridCol w="3218155">
                  <a:extLst>
                    <a:ext uri="{9D8B030D-6E8A-4147-A177-3AD203B41FA5}">
                      <a16:colId xmlns:a16="http://schemas.microsoft.com/office/drawing/2014/main" val="2470736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Technology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727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Main programming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013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Direct3D11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Rendering 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111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HLSL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Graphics programming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82633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26F018D-72F2-B158-61A0-0F8B2995D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127556"/>
              </p:ext>
            </p:extLst>
          </p:nvPr>
        </p:nvGraphicFramePr>
        <p:xfrm>
          <a:off x="5282876" y="3993490"/>
          <a:ext cx="643631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9078">
                  <a:extLst>
                    <a:ext uri="{9D8B030D-6E8A-4147-A177-3AD203B41FA5}">
                      <a16:colId xmlns:a16="http://schemas.microsoft.com/office/drawing/2014/main" val="1363007109"/>
                    </a:ext>
                  </a:extLst>
                </a:gridCol>
                <a:gridCol w="1609078">
                  <a:extLst>
                    <a:ext uri="{9D8B030D-6E8A-4147-A177-3AD203B41FA5}">
                      <a16:colId xmlns:a16="http://schemas.microsoft.com/office/drawing/2014/main" val="4228550873"/>
                    </a:ext>
                  </a:extLst>
                </a:gridCol>
                <a:gridCol w="3218155">
                  <a:extLst>
                    <a:ext uri="{9D8B030D-6E8A-4147-A177-3AD203B41FA5}">
                      <a16:colId xmlns:a16="http://schemas.microsoft.com/office/drawing/2014/main" val="247073663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Technology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727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Visual Studio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Code Editor / Compiler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01320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VS Graphics Analyzer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Graphics Debugger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111567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RenderDoc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Graphics Debugger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826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3579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75" y="391886"/>
            <a:ext cx="3601811" cy="646534"/>
          </a:xfrm>
        </p:spPr>
        <p:txBody>
          <a:bodyPr>
            <a:noAutofit/>
          </a:bodyPr>
          <a:lstStyle/>
          <a:p>
            <a:r>
              <a:rPr lang="en-US" sz="4400" dirty="0"/>
              <a:t>Reflection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283D6A-C62C-C3F7-A34A-3B436EBA7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1496072"/>
            <a:ext cx="4348260" cy="3647428"/>
          </a:xfrm>
        </p:spPr>
        <p:txBody>
          <a:bodyPr>
            <a:noAutofit/>
          </a:bodyPr>
          <a:lstStyle/>
          <a:p>
            <a:r>
              <a:rPr lang="en-US" sz="3200" dirty="0"/>
              <a:t>Struggles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Direct3D11 documentation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Steep learning curve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3200" dirty="0"/>
              <a:t>What went well: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Help from those who know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99682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>
            <a:normAutofit/>
          </a:bodyPr>
          <a:lstStyle/>
          <a:p>
            <a:r>
              <a:rPr lang="en-US" sz="4400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897" y="2830869"/>
            <a:ext cx="4202805" cy="2519363"/>
          </a:xfrm>
        </p:spPr>
        <p:txBody>
          <a:bodyPr>
            <a:normAutofit/>
          </a:bodyPr>
          <a:lstStyle/>
          <a:p>
            <a:pPr marL="514350" indent="-514350">
              <a:buAutoNum type="arabicParenR"/>
            </a:pPr>
            <a:r>
              <a:rPr lang="en-US" sz="3200" dirty="0"/>
              <a:t>Industry skills</a:t>
            </a:r>
          </a:p>
          <a:p>
            <a:pPr>
              <a:spcBef>
                <a:spcPts val="0"/>
              </a:spcBef>
            </a:pPr>
            <a:r>
              <a:rPr lang="en-US" sz="3600" dirty="0"/>
              <a:t>       </a:t>
            </a:r>
            <a:r>
              <a:rPr lang="en-US" sz="1800" dirty="0"/>
              <a:t>C++, 3D Rendering</a:t>
            </a:r>
            <a:endParaRPr lang="en-US" sz="3600" dirty="0"/>
          </a:p>
          <a:p>
            <a:r>
              <a:rPr lang="en-US" sz="3200" dirty="0"/>
              <a:t>2) Impressive Project</a:t>
            </a:r>
          </a:p>
        </p:txBody>
      </p:sp>
      <p:pic>
        <p:nvPicPr>
          <p:cNvPr id="8" name="Picture 7" descr="Focused male engineer working at computer">
            <a:extLst>
              <a:ext uri="{FF2B5EF4-FFF2-40B4-BE49-F238E27FC236}">
                <a16:creationId xmlns:a16="http://schemas.microsoft.com/office/drawing/2014/main" id="{747F0FFD-43F3-D3C2-53D1-42CF506A6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728" y="1213897"/>
            <a:ext cx="6646930" cy="443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7F29FFD-381F-0739-B876-F009A142B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75" y="655637"/>
            <a:ext cx="3581400" cy="695326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Conclusion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A9FC69F-E9DF-1395-F712-419C211DA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4" y="1689099"/>
            <a:ext cx="5886451" cy="4513264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Much more confident in C++ &amp; rendering pipeline.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If I did it again, I would use OpenGL &amp; include </a:t>
            </a:r>
            <a:r>
              <a:rPr lang="en-US" sz="2400" dirty="0" err="1"/>
              <a:t>ImGui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3200" dirty="0"/>
              <a:t>Plans: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Simplify and document for an example project</a:t>
            </a:r>
          </a:p>
          <a:p>
            <a:r>
              <a:rPr lang="en-US" sz="2400" dirty="0"/>
              <a:t>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Build into a more useful engine / tool</a:t>
            </a:r>
          </a:p>
        </p:txBody>
      </p:sp>
    </p:spTree>
    <p:extLst>
      <p:ext uri="{BB962C8B-B14F-4D97-AF65-F5344CB8AC3E}">
        <p14:creationId xmlns:p14="http://schemas.microsoft.com/office/powerpoint/2010/main" val="284419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E49186-0E42-B56F-D215-9D36DEA44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4598" y="200025"/>
            <a:ext cx="5524501" cy="730646"/>
          </a:xfrm>
        </p:spPr>
        <p:txBody>
          <a:bodyPr/>
          <a:lstStyle/>
          <a:p>
            <a:pPr algn="ctr"/>
            <a:r>
              <a:rPr lang="en-US" sz="4400" dirty="0"/>
              <a:t>Other Features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AC311A5-E594-0109-FCD1-184E1A7DA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3735" y="1152127"/>
            <a:ext cx="8815389" cy="5248673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Load multi-mesh 3D Models (vertices, </a:t>
            </a:r>
            <a:r>
              <a:rPr lang="en-US" sz="2400" dirty="0" err="1"/>
              <a:t>uv</a:t>
            </a:r>
            <a:r>
              <a:rPr lang="en-US" sz="2400" dirty="0"/>
              <a:t> maps, </a:t>
            </a:r>
            <a:r>
              <a:rPr lang="en-US" sz="2400" dirty="0" err="1"/>
              <a:t>normals</a:t>
            </a:r>
            <a:r>
              <a:rPr lang="en-US" sz="24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Load textures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Render models with textures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Clear color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Skybox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Scenes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Phong</a:t>
            </a:r>
            <a:r>
              <a:rPr lang="en-US" sz="2400" dirty="0"/>
              <a:t> lighting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Copy models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AA296A3-8B05-1ED8-0D81-713B611A3668}"/>
              </a:ext>
            </a:extLst>
          </p:cNvPr>
          <p:cNvSpPr txBox="1">
            <a:spLocks/>
          </p:cNvSpPr>
          <p:nvPr/>
        </p:nvSpPr>
        <p:spPr>
          <a:xfrm>
            <a:off x="6526180" y="3182896"/>
            <a:ext cx="4737230" cy="33392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Transform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Translate and rotate camera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Reload scene at runtime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Save scene to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Delete models</a:t>
            </a:r>
          </a:p>
        </p:txBody>
      </p:sp>
    </p:spTree>
    <p:extLst>
      <p:ext uri="{BB962C8B-B14F-4D97-AF65-F5344CB8AC3E}">
        <p14:creationId xmlns:p14="http://schemas.microsoft.com/office/powerpoint/2010/main" val="1485858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E49186-0E42-B56F-D215-9D36DEA44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6995" y="1170409"/>
            <a:ext cx="5524501" cy="730646"/>
          </a:xfrm>
        </p:spPr>
        <p:txBody>
          <a:bodyPr/>
          <a:lstStyle/>
          <a:p>
            <a:pPr algn="ctr"/>
            <a:r>
              <a:rPr lang="en-US" sz="4400" dirty="0"/>
              <a:t>Thank you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AC311A5-E594-0109-FCD1-184E1A7DA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6847" y="2150504"/>
            <a:ext cx="1804796" cy="730647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062377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80717-1857-2592-F203-54B5CC52A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2261393"/>
            <a:ext cx="2895600" cy="1325563"/>
          </a:xfrm>
        </p:spPr>
        <p:txBody>
          <a:bodyPr>
            <a:normAutofit/>
          </a:bodyPr>
          <a:lstStyle/>
          <a:p>
            <a:r>
              <a:rPr lang="en-US" sz="7200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20293-CED2-4191-FE24-EA3142F28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1613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451" y="482221"/>
            <a:ext cx="5417593" cy="735572"/>
          </a:xfrm>
        </p:spPr>
        <p:txBody>
          <a:bodyPr>
            <a:normAutofit/>
          </a:bodyPr>
          <a:lstStyle/>
          <a:p>
            <a:r>
              <a:rPr lang="en-US" sz="4400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2000" y="3210636"/>
            <a:ext cx="1780275" cy="2130188"/>
          </a:xfrm>
        </p:spPr>
        <p:txBody>
          <a:bodyPr>
            <a:normAutofit/>
          </a:bodyPr>
          <a:lstStyle/>
          <a:p>
            <a:r>
              <a:rPr lang="en-US" sz="3200" dirty="0"/>
              <a:t>C++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Program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3200" dirty="0"/>
              <a:t>Logic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76848AC-D2DD-B41B-2B13-4E8B787B0F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1323844"/>
              </p:ext>
            </p:extLst>
          </p:nvPr>
        </p:nvGraphicFramePr>
        <p:xfrm>
          <a:off x="2032000" y="1665027"/>
          <a:ext cx="8128000" cy="1417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B1497B-8516-3B6E-21DF-E5EB532D22A6}"/>
              </a:ext>
            </a:extLst>
          </p:cNvPr>
          <p:cNvSpPr txBox="1">
            <a:spLocks/>
          </p:cNvSpPr>
          <p:nvPr/>
        </p:nvSpPr>
        <p:spPr>
          <a:xfrm>
            <a:off x="4934044" y="3228833"/>
            <a:ext cx="2323911" cy="213018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HLSL Shaders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Data Processing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C9D921-A89C-22EF-6D29-FC031A499A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2704" y="3228833"/>
            <a:ext cx="2993410" cy="266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3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15" y="1069182"/>
            <a:ext cx="5111750" cy="1204912"/>
          </a:xfrm>
        </p:spPr>
        <p:txBody>
          <a:bodyPr>
            <a:normAutofit/>
          </a:bodyPr>
          <a:lstStyle/>
          <a:p>
            <a:r>
              <a:rPr lang="en-US" sz="4400" dirty="0"/>
              <a:t>“Tricks” to 3d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4250" y="2666206"/>
            <a:ext cx="5111750" cy="1525588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Perspective</a:t>
            </a:r>
          </a:p>
          <a:p>
            <a:endParaRPr lang="en-US" sz="3200" dirty="0"/>
          </a:p>
          <a:p>
            <a:r>
              <a:rPr lang="en-US" sz="3200" dirty="0"/>
              <a:t>Lighting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12647-CCB2-45E2-A9CB-A868F49049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 descr="Country highway receding to horizon">
            <a:extLst>
              <a:ext uri="{FF2B5EF4-FFF2-40B4-BE49-F238E27FC236}">
                <a16:creationId xmlns:a16="http://schemas.microsoft.com/office/drawing/2014/main" id="{17B0FA36-4B33-B4B2-6687-CC86B7BC1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3764" y="1445028"/>
            <a:ext cx="5953671" cy="39679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DD114A-8CB7-38A2-4CF8-2AB9751C5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125" y="2711046"/>
            <a:ext cx="721042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7211" y="1180466"/>
            <a:ext cx="2404577" cy="813261"/>
          </a:xfrm>
        </p:spPr>
        <p:txBody>
          <a:bodyPr/>
          <a:lstStyle/>
          <a:p>
            <a:pPr algn="ctr"/>
            <a:r>
              <a:rPr lang="en-US" sz="4400" dirty="0"/>
              <a:t>Pillars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8219F9E-5A44-9888-72D6-BB294531F798}"/>
              </a:ext>
            </a:extLst>
          </p:cNvPr>
          <p:cNvSpPr txBox="1">
            <a:spLocks/>
          </p:cNvSpPr>
          <p:nvPr/>
        </p:nvSpPr>
        <p:spPr>
          <a:xfrm>
            <a:off x="7258437" y="2621938"/>
            <a:ext cx="2822123" cy="3055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dirty="0"/>
              <a:t>Application</a:t>
            </a:r>
          </a:p>
          <a:p>
            <a:pPr algn="ctr"/>
            <a:endParaRPr lang="en-US" sz="3000" dirty="0"/>
          </a:p>
          <a:p>
            <a:pPr algn="ctr"/>
            <a:r>
              <a:rPr lang="en-US" sz="3000" dirty="0"/>
              <a:t>Vertex Shader</a:t>
            </a:r>
          </a:p>
          <a:p>
            <a:pPr algn="ctr"/>
            <a:endParaRPr lang="en-US" sz="3000" dirty="0"/>
          </a:p>
          <a:p>
            <a:pPr algn="ctr"/>
            <a:r>
              <a:rPr lang="en-US" sz="3000" dirty="0"/>
              <a:t>Pixel Shader</a:t>
            </a:r>
          </a:p>
        </p:txBody>
      </p:sp>
      <p:pic>
        <p:nvPicPr>
          <p:cNvPr id="6" name="Picture 5" descr="Pillars in shadow">
            <a:extLst>
              <a:ext uri="{FF2B5EF4-FFF2-40B4-BE49-F238E27FC236}">
                <a16:creationId xmlns:a16="http://schemas.microsoft.com/office/drawing/2014/main" id="{5DF58E33-EE50-4F56-85B4-EFD215AB26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66" r="30519"/>
          <a:stretch/>
        </p:blipFill>
        <p:spPr>
          <a:xfrm>
            <a:off x="413982" y="663054"/>
            <a:ext cx="5722961" cy="553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6097" y="1064719"/>
            <a:ext cx="3796374" cy="813261"/>
          </a:xfrm>
        </p:spPr>
        <p:txBody>
          <a:bodyPr/>
          <a:lstStyle/>
          <a:p>
            <a:pPr algn="ctr"/>
            <a:r>
              <a:rPr lang="en-US" sz="4400" dirty="0"/>
              <a:t>Application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8219F9E-5A44-9888-72D6-BB294531F798}"/>
              </a:ext>
            </a:extLst>
          </p:cNvPr>
          <p:cNvSpPr txBox="1">
            <a:spLocks/>
          </p:cNvSpPr>
          <p:nvPr/>
        </p:nvSpPr>
        <p:spPr>
          <a:xfrm>
            <a:off x="1413222" y="2494617"/>
            <a:ext cx="3054606" cy="3055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dirty="0"/>
              <a:t>Takes input</a:t>
            </a:r>
          </a:p>
          <a:p>
            <a:pPr algn="ctr"/>
            <a:endParaRPr lang="en-US" sz="3000" dirty="0"/>
          </a:p>
          <a:p>
            <a:pPr algn="ctr"/>
            <a:r>
              <a:rPr lang="en-US" sz="3000" dirty="0"/>
              <a:t>Makes Decisions</a:t>
            </a:r>
          </a:p>
          <a:p>
            <a:pPr algn="ctr"/>
            <a:endParaRPr lang="en-US" sz="3000" dirty="0"/>
          </a:p>
          <a:p>
            <a:pPr algn="ctr"/>
            <a:r>
              <a:rPr lang="en-US" sz="3000" dirty="0"/>
              <a:t>Loads Models / Scene</a:t>
            </a:r>
          </a:p>
        </p:txBody>
      </p:sp>
      <p:pic>
        <p:nvPicPr>
          <p:cNvPr id="5" name="Picture 4" descr="An abstract design with lines and financial symbols">
            <a:extLst>
              <a:ext uri="{FF2B5EF4-FFF2-40B4-BE49-F238E27FC236}">
                <a16:creationId xmlns:a16="http://schemas.microsoft.com/office/drawing/2014/main" id="{C5E79E0B-815E-2702-1145-3065A0AF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11" r="10546"/>
          <a:stretch/>
        </p:blipFill>
        <p:spPr>
          <a:xfrm>
            <a:off x="5382229" y="803262"/>
            <a:ext cx="6261904" cy="525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875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7211" y="1180466"/>
            <a:ext cx="2404577" cy="813261"/>
          </a:xfrm>
        </p:spPr>
        <p:txBody>
          <a:bodyPr/>
          <a:lstStyle/>
          <a:p>
            <a:pPr algn="ctr"/>
            <a:r>
              <a:rPr lang="en-US" sz="4400" dirty="0"/>
              <a:t>Pillars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56149" y="2273162"/>
            <a:ext cx="2822123" cy="3773074"/>
          </a:xfrm>
        </p:spPr>
        <p:txBody>
          <a:bodyPr>
            <a:noAutofit/>
          </a:bodyPr>
          <a:lstStyle/>
          <a:p>
            <a:pPr algn="ctr"/>
            <a:r>
              <a:rPr lang="en-US" sz="3000" dirty="0"/>
              <a:t>Device</a:t>
            </a:r>
          </a:p>
          <a:p>
            <a:pPr algn="ctr"/>
            <a:endParaRPr lang="en-US" sz="3000" dirty="0"/>
          </a:p>
          <a:p>
            <a:pPr algn="ctr"/>
            <a:r>
              <a:rPr lang="en-US" sz="3000" dirty="0"/>
              <a:t>Context</a:t>
            </a:r>
          </a:p>
          <a:p>
            <a:pPr algn="ctr"/>
            <a:endParaRPr lang="en-US" sz="3000" dirty="0"/>
          </a:p>
          <a:p>
            <a:pPr algn="ctr"/>
            <a:r>
              <a:rPr lang="en-US" sz="3000" dirty="0"/>
              <a:t>Swap Chain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8219F9E-5A44-9888-72D6-BB294531F798}"/>
              </a:ext>
            </a:extLst>
          </p:cNvPr>
          <p:cNvSpPr txBox="1">
            <a:spLocks/>
          </p:cNvSpPr>
          <p:nvPr/>
        </p:nvSpPr>
        <p:spPr>
          <a:xfrm>
            <a:off x="8878272" y="2278985"/>
            <a:ext cx="2822123" cy="37730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dirty="0"/>
              <a:t>Vertex Shader</a:t>
            </a:r>
          </a:p>
          <a:p>
            <a:pPr algn="ctr"/>
            <a:endParaRPr lang="en-US" sz="3000" dirty="0"/>
          </a:p>
          <a:p>
            <a:pPr algn="ctr"/>
            <a:r>
              <a:rPr lang="en-US" sz="3000" dirty="0"/>
              <a:t>Pixel Shader</a:t>
            </a:r>
          </a:p>
        </p:txBody>
      </p:sp>
      <p:pic>
        <p:nvPicPr>
          <p:cNvPr id="6" name="Picture 5" descr="Pillars in shadow">
            <a:extLst>
              <a:ext uri="{FF2B5EF4-FFF2-40B4-BE49-F238E27FC236}">
                <a16:creationId xmlns:a16="http://schemas.microsoft.com/office/drawing/2014/main" id="{5DF58E33-EE50-4F56-85B4-EFD215AB26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66" r="30519"/>
          <a:stretch/>
        </p:blipFill>
        <p:spPr>
          <a:xfrm>
            <a:off x="413982" y="663054"/>
            <a:ext cx="5722961" cy="553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12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030F7-3D80-2D9D-C664-40FB4F491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4775" y="1371401"/>
            <a:ext cx="2171700" cy="781447"/>
          </a:xfrm>
        </p:spPr>
        <p:txBody>
          <a:bodyPr/>
          <a:lstStyle/>
          <a:p>
            <a:pPr algn="ctr"/>
            <a:r>
              <a:rPr lang="en-US" sz="4400" dirty="0"/>
              <a:t>Device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36EA8E-9B5C-9846-ADCD-6F36AFFC9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3236" y="2695177"/>
            <a:ext cx="4067175" cy="1772047"/>
          </a:xfrm>
        </p:spPr>
        <p:txBody>
          <a:bodyPr>
            <a:noAutofit/>
          </a:bodyPr>
          <a:lstStyle/>
          <a:p>
            <a:r>
              <a:rPr lang="en-US" sz="3000" dirty="0"/>
              <a:t>The ID3D11Device interface is used to check feature support and allocate resources.</a:t>
            </a:r>
          </a:p>
        </p:txBody>
      </p:sp>
      <p:pic>
        <p:nvPicPr>
          <p:cNvPr id="5" name="Picture 4" descr="A black and orange tech piece hardware">
            <a:extLst>
              <a:ext uri="{FF2B5EF4-FFF2-40B4-BE49-F238E27FC236}">
                <a16:creationId xmlns:a16="http://schemas.microsoft.com/office/drawing/2014/main" id="{2CD1EFF3-0761-2A44-B22C-5310D0E57D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79" r="10965"/>
          <a:stretch/>
        </p:blipFill>
        <p:spPr>
          <a:xfrm>
            <a:off x="441278" y="627105"/>
            <a:ext cx="6132394" cy="560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231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{AC13BE45-21A1-4419-BCEF-6D6188065721}tf67328976_win32</Template>
  <TotalTime>1756</TotalTime>
  <Words>344</Words>
  <Application>Microsoft Office PowerPoint</Application>
  <PresentationFormat>Widescreen</PresentationFormat>
  <Paragraphs>124</Paragraphs>
  <Slides>22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Tenorite</vt:lpstr>
      <vt:lpstr>Office Theme</vt:lpstr>
      <vt:lpstr>Direct3d11 Renderer</vt:lpstr>
      <vt:lpstr>Purpose</vt:lpstr>
      <vt:lpstr>Demo</vt:lpstr>
      <vt:lpstr>Project Overview</vt:lpstr>
      <vt:lpstr>“Tricks” to 3d</vt:lpstr>
      <vt:lpstr>Pillars</vt:lpstr>
      <vt:lpstr>Application</vt:lpstr>
      <vt:lpstr>Pillars</vt:lpstr>
      <vt:lpstr>Device</vt:lpstr>
      <vt:lpstr>Context</vt:lpstr>
      <vt:lpstr>Double Buffering</vt:lpstr>
      <vt:lpstr>Swap Chain</vt:lpstr>
      <vt:lpstr>What is a Shader?</vt:lpstr>
      <vt:lpstr>Vertex Shader</vt:lpstr>
      <vt:lpstr>Vertex Shader</vt:lpstr>
      <vt:lpstr>Pixel Shader</vt:lpstr>
      <vt:lpstr>Phong Lighting</vt:lpstr>
      <vt:lpstr>Technologies</vt:lpstr>
      <vt:lpstr>Reflection</vt:lpstr>
      <vt:lpstr>Conclusion</vt:lpstr>
      <vt:lpstr>Other Features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Direct3d11 Renderer</dc:title>
  <dc:creator>William Little</dc:creator>
  <cp:lastModifiedBy>William Little</cp:lastModifiedBy>
  <cp:revision>7</cp:revision>
  <dcterms:created xsi:type="dcterms:W3CDTF">2022-12-01T01:38:34Z</dcterms:created>
  <dcterms:modified xsi:type="dcterms:W3CDTF">2022-12-06T15:21:37Z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